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9" r:id="rId3"/>
    <p:sldId id="266" r:id="rId4"/>
    <p:sldId id="267" r:id="rId5"/>
    <p:sldId id="268" r:id="rId6"/>
    <p:sldId id="269" r:id="rId7"/>
    <p:sldId id="270" r:id="rId8"/>
    <p:sldId id="271" r:id="rId9"/>
    <p:sldId id="272" r:id="rId10"/>
    <p:sldId id="273"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3200" b="1" i="0" dirty="0">
                <a:solidFill>
                  <a:schemeClr val="tx1"/>
                </a:solidFill>
                <a:effectLst/>
                <a:latin typeface="Open Sans" panose="020B0604020202020204" pitchFamily="34" charset="0"/>
              </a:rPr>
              <a:t> राजभाषा के संवैधानिक प्रावधान</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HIND204</a:t>
            </a:r>
            <a:r>
              <a:rPr lang="hi-IN" dirty="0"/>
              <a:t>  कार्यालयी </a:t>
            </a:r>
            <a:r>
              <a:rPr lang="hi-IN"/>
              <a:t>हिंदी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dirty="0"/>
              <a:t>प्रस्तावना</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1725366"/>
            <a:ext cx="1057486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b="0" i="0" u="none" strike="noStrike" cap="none" normalizeH="0" baseline="0" dirty="0">
                <a:ln>
                  <a:noFill/>
                </a:ln>
                <a:solidFill>
                  <a:schemeClr val="tx1"/>
                </a:solidFill>
                <a:effectLst/>
                <a:cs typeface="+mj-cs"/>
              </a:rPr>
              <a:t>हिन्दी को भारत की राजभाषा के रूप में 14 सितम्बर सन् 1949 को स्वीकार किया गया। इसके बाद संविधान में राजभाषा के सम्बन्ध में धारा 343 से 351 तक की व्यवस्था की गयी। इसकी स्मृति को ताजा रखने के लिये 14 सितम्बर का दिन प्रतिवर्ष हिन्दी दिवस के रूप में मनाया जाता है।धारा 343(1) के अनुसार भारतीय संघ की राजभाषा हिन्दी एवं लिपि देवनागरी होगी। संघ के राजकीय प्रयोजनों के लिये प्रयुक्त अंकों का रूप भारतीय अंकों का अंतरराष्ट्रीय स्वरूप (अर्थात 1, 2, 3 आदि) होगा।संसद का कार्य हिंदी में या अंग्रेजी में किया जा सकता है। परन्तु राज्यसभा के सभापति महोदय या लोकसभा के अध्यक्ष महोदय विशेष परिस्थिति में सदन के किसी सदस्य को अपनी मातृभाषा में सदन को संबोधित करने की अनुमति दे सकते हैं। {संविधान का अनुच्छेद 120} किन प्रयोजनों के लिए केवल हिंदी का प्रयोग किया जाना है, किन के लिए हिंदी और अंग्रेजी दोनों भाषाओं का प्रयोग आवश्यक है और किन कार्यों के लिए अंग्रेजी भाषा का प्रयोग किया जाना है, यह राजभाषा अधिनियम 1963, राजभाषा नियम 1976 और उनके अंतर्गत समय समय पर राजभाषा विभाग, गृह मंत्रालय की ओर से जारी किए गए निदेशों द्वारा निर्धारित किया गया है।</a:t>
            </a:r>
            <a:endParaRPr kumimoji="0" lang="en-US" altLang="en-US"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34948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F9DF-5FA2-419D-0D5C-2280AE7F57A2}"/>
              </a:ext>
            </a:extLst>
          </p:cNvPr>
          <p:cNvSpPr>
            <a:spLocks noGrp="1"/>
          </p:cNvSpPr>
          <p:nvPr>
            <p:ph type="title"/>
          </p:nvPr>
        </p:nvSpPr>
        <p:spPr/>
        <p:txBody>
          <a:bodyPr/>
          <a:lstStyle/>
          <a:p>
            <a:r>
              <a:rPr lang="hi-IN" b="0" i="0" dirty="0">
                <a:solidFill>
                  <a:srgbClr val="000000"/>
                </a:solidFill>
                <a:effectLst/>
                <a:latin typeface="Open Sans" panose="020B0606030504020204" pitchFamily="34" charset="0"/>
              </a:rPr>
              <a:t>संघ की भाषा</a:t>
            </a:r>
            <a:endParaRPr lang="en-IN" dirty="0"/>
          </a:p>
        </p:txBody>
      </p:sp>
      <p:sp>
        <p:nvSpPr>
          <p:cNvPr id="3" name="Content Placeholder 2">
            <a:extLst>
              <a:ext uri="{FF2B5EF4-FFF2-40B4-BE49-F238E27FC236}">
                <a16:creationId xmlns:a16="http://schemas.microsoft.com/office/drawing/2014/main" id="{CA71AA94-40E7-04DA-AECC-3DE67DBECE13}"/>
              </a:ext>
            </a:extLst>
          </p:cNvPr>
          <p:cNvSpPr>
            <a:spLocks noGrp="1"/>
          </p:cNvSpPr>
          <p:nvPr>
            <p:ph idx="1"/>
          </p:nvPr>
        </p:nvSpPr>
        <p:spPr/>
        <p:txBody>
          <a:bodyPr>
            <a:normAutofit fontScale="92500" lnSpcReduction="20000"/>
          </a:bodyPr>
          <a:lstStyle/>
          <a:p>
            <a:pPr>
              <a:lnSpc>
                <a:spcPct val="110000"/>
              </a:lnSpc>
            </a:pPr>
            <a:r>
              <a:rPr lang="hi-IN" b="1" i="0" dirty="0">
                <a:solidFill>
                  <a:srgbClr val="000000"/>
                </a:solidFill>
                <a:effectLst/>
                <a:latin typeface="Open Sans" panose="020B0606030504020204" pitchFamily="34" charset="0"/>
              </a:rPr>
              <a:t>अनुच्छेद 120. संसद में प्रयोग की जाने वाली भाषा -</a:t>
            </a:r>
            <a:br>
              <a:rPr lang="hi-IN" b="0" i="0" dirty="0">
                <a:solidFill>
                  <a:srgbClr val="000000"/>
                </a:solidFill>
                <a:effectLst/>
                <a:latin typeface="Open Sans" panose="020B0606030504020204" pitchFamily="34" charset="0"/>
              </a:rPr>
            </a:br>
            <a:endParaRPr lang="hi-IN" b="0" i="0" dirty="0">
              <a:solidFill>
                <a:srgbClr val="000000"/>
              </a:solidFill>
              <a:effectLst/>
              <a:latin typeface="Open Sans" panose="020B0606030504020204" pitchFamily="34" charset="0"/>
            </a:endParaRPr>
          </a:p>
          <a:p>
            <a:pPr>
              <a:lnSpc>
                <a:spcPct val="110000"/>
              </a:lnSpc>
              <a:buFont typeface="+mj-lt"/>
              <a:buAutoNum type="arabicPeriod"/>
            </a:pPr>
            <a:r>
              <a:rPr lang="hi-IN" b="0" i="0" dirty="0">
                <a:solidFill>
                  <a:srgbClr val="000000"/>
                </a:solidFill>
                <a:effectLst/>
                <a:latin typeface="Open Sans" panose="020B0606030504020204" pitchFamily="34" charset="0"/>
              </a:rPr>
              <a:t>भाग 17 में किसी बात के होते हुए भी, किंतु अनुच्छेद 348 के उपबंधों के अधीन रहते हुए, संसद में कार्य हिंदी में या अंग्रेजी में किया जाएगा</a:t>
            </a:r>
            <a:br>
              <a:rPr lang="hi-IN" b="0" i="0" dirty="0">
                <a:solidFill>
                  <a:srgbClr val="000000"/>
                </a:solidFill>
                <a:effectLst/>
                <a:latin typeface="Open Sans" panose="020B0606030504020204" pitchFamily="34" charset="0"/>
              </a:rPr>
            </a:br>
            <a:br>
              <a:rPr lang="hi-IN" b="0" i="0" dirty="0">
                <a:solidFill>
                  <a:srgbClr val="000000"/>
                </a:solidFill>
                <a:effectLst/>
                <a:latin typeface="Open Sans" panose="020B0606030504020204" pitchFamily="34" charset="0"/>
              </a:rPr>
            </a:br>
            <a:r>
              <a:rPr lang="hi-IN" b="0" i="0" dirty="0">
                <a:solidFill>
                  <a:srgbClr val="000000"/>
                </a:solidFill>
                <a:effectLst/>
                <a:latin typeface="Open Sans" panose="020B0606030504020204" pitchFamily="34" charset="0"/>
              </a:rPr>
              <a:t>परंतु, यथास्थिति, राज्य सभा का सभापति या लोक सभा का अध्यक्ष अथवा उस रूप में कार्य करने वाला व्यक्ति किसी सदस्य को, जो हिंदी में या अंग्रेजी में अपनी पर्याप्त अभिव्यक्ति नहीं कर सकता है, अपनी मातृ-भाषा में सदन को संबोधित करने की अनुज्ञा दे सकेगा ।</a:t>
            </a:r>
          </a:p>
          <a:p>
            <a:pPr>
              <a:lnSpc>
                <a:spcPct val="110000"/>
              </a:lnSpc>
              <a:buFont typeface="+mj-lt"/>
              <a:buAutoNum type="arabicPeriod"/>
            </a:pPr>
            <a:r>
              <a:rPr lang="hi-IN" b="0" i="0" dirty="0">
                <a:solidFill>
                  <a:srgbClr val="000000"/>
                </a:solidFill>
                <a:effectLst/>
                <a:latin typeface="Open Sans" panose="020B0606030504020204" pitchFamily="34" charset="0"/>
              </a:rPr>
              <a:t>जब तक संसद विधि द्वारा अन्यथा उपबंध न करे तब तक इस संविधान के प्रारंभ से पंद्रह वर्ष की अवधि की समाप्ति के पश्चात यह अनुच्छेद ऐसे प्रभावी होगा मानो “या अंग्रेजी में” शब्दों का उसमें से लोप कर दिया गया हो ।</a:t>
            </a:r>
          </a:p>
          <a:p>
            <a:pPr>
              <a:lnSpc>
                <a:spcPct val="110000"/>
              </a:lnSpc>
            </a:pPr>
            <a:br>
              <a:rPr lang="hi-IN" dirty="0"/>
            </a:br>
            <a:endParaRPr lang="en-IN" dirty="0"/>
          </a:p>
        </p:txBody>
      </p:sp>
    </p:spTree>
    <p:extLst>
      <p:ext uri="{BB962C8B-B14F-4D97-AF65-F5344CB8AC3E}">
        <p14:creationId xmlns:p14="http://schemas.microsoft.com/office/powerpoint/2010/main" val="19969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FA8F9-26B8-A218-89C8-170FBA58600F}"/>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अनुच्छेद 210: विधान-मंडल में प्रयोग की जाने वाली भाषा -</a:t>
            </a:r>
            <a:endParaRPr lang="en-IN" dirty="0"/>
          </a:p>
        </p:txBody>
      </p:sp>
      <p:sp>
        <p:nvSpPr>
          <p:cNvPr id="3" name="Content Placeholder 2">
            <a:extLst>
              <a:ext uri="{FF2B5EF4-FFF2-40B4-BE49-F238E27FC236}">
                <a16:creationId xmlns:a16="http://schemas.microsoft.com/office/drawing/2014/main" id="{CEE7E79B-5E9F-F9D8-8E4D-57543F73D855}"/>
              </a:ext>
            </a:extLst>
          </p:cNvPr>
          <p:cNvSpPr>
            <a:spLocks noGrp="1"/>
          </p:cNvSpPr>
          <p:nvPr>
            <p:ph idx="1"/>
          </p:nvPr>
        </p:nvSpPr>
        <p:spPr/>
        <p:txBody>
          <a:bodyPr>
            <a:normAutofit fontScale="85000" lnSpcReduction="20000"/>
          </a:bodyPr>
          <a:lstStyle/>
          <a:p>
            <a:pPr algn="l">
              <a:lnSpc>
                <a:spcPct val="120000"/>
              </a:lnSpc>
              <a:buFont typeface="+mj-lt"/>
              <a:buAutoNum type="arabicPeriod"/>
            </a:pPr>
            <a:r>
              <a:rPr lang="hi-IN" b="0" i="0" dirty="0">
                <a:solidFill>
                  <a:srgbClr val="000000"/>
                </a:solidFill>
                <a:effectLst/>
                <a:latin typeface="Open Sans" panose="020B0606030504020204" pitchFamily="34" charset="0"/>
              </a:rPr>
              <a:t>भाग 17 में किसी बात के होते हुए भी, किंतु अनुच्छेद 348 के उपबंधों के अधीन रहते हुए, राज्य के विधान-मंडल में कार्य राज्य की राजभाषा या राजभाषाओं में या हिंदी में या अंग्रेजी में किया जाएगा</a:t>
            </a:r>
            <a:br>
              <a:rPr lang="hi-IN" b="0" i="0" dirty="0">
                <a:solidFill>
                  <a:srgbClr val="000000"/>
                </a:solidFill>
                <a:effectLst/>
                <a:latin typeface="Open Sans" panose="020B0606030504020204" pitchFamily="34" charset="0"/>
              </a:rPr>
            </a:br>
            <a:br>
              <a:rPr lang="hi-IN" b="0" i="0" dirty="0">
                <a:solidFill>
                  <a:srgbClr val="000000"/>
                </a:solidFill>
                <a:effectLst/>
                <a:latin typeface="Open Sans" panose="020B0606030504020204" pitchFamily="34" charset="0"/>
              </a:rPr>
            </a:br>
            <a:r>
              <a:rPr lang="hi-IN" b="0" i="0" dirty="0">
                <a:solidFill>
                  <a:srgbClr val="000000"/>
                </a:solidFill>
                <a:effectLst/>
                <a:latin typeface="Open Sans" panose="020B0606030504020204" pitchFamily="34" charset="0"/>
              </a:rPr>
              <a:t>परंतु, यथास्थिति, विधान सभा का अध्यक्ष या विधान परिषद का सभापति अथवा उस रूप में कार्य करने वाला व्यक्ति किसी सदस्य को, जो पूर्वोक्त भाषाओं में से किसी भाषा में अपनी पर्याप्त अभिव्यक्ति नहीं कर सकता है, अपनी मातृभाषा में सदन को संबोधित करने की अनुज्ञा दे सकेगा ।</a:t>
            </a:r>
          </a:p>
          <a:p>
            <a:pPr algn="l">
              <a:lnSpc>
                <a:spcPct val="120000"/>
              </a:lnSpc>
              <a:buFont typeface="+mj-lt"/>
              <a:buAutoNum type="arabicPeriod"/>
            </a:pPr>
            <a:r>
              <a:rPr lang="hi-IN" b="0" i="0" dirty="0">
                <a:solidFill>
                  <a:srgbClr val="000000"/>
                </a:solidFill>
                <a:effectLst/>
                <a:latin typeface="Open Sans" panose="020B0606030504020204" pitchFamily="34" charset="0"/>
              </a:rPr>
              <a:t>जब तक राज्य का विधान-मंडल विधि द्वारा अन्यथा उपबंध न करे तब तक इस संविधान के प्रारंभ से पंद्रह वर्ष की अवधि की समाप्ति के पश्चात यह अनुच्छेद ऐसे प्रभावी होगा मानो “ या अंग्रेजी में ” शब्दों का उसमें से लोप कर दिया गया हो :</a:t>
            </a:r>
          </a:p>
          <a:p>
            <a:pPr algn="l">
              <a:lnSpc>
                <a:spcPct val="120000"/>
              </a:lnSpc>
            </a:pPr>
            <a:r>
              <a:rPr lang="hi-IN" b="0" i="0" dirty="0">
                <a:solidFill>
                  <a:srgbClr val="000000"/>
                </a:solidFill>
                <a:effectLst/>
                <a:latin typeface="Open Sans" panose="020B0606030504020204" pitchFamily="34" charset="0"/>
              </a:rPr>
              <a:t>परंतु हिमाचल प्रदेश, मणिपुर, मेघालय और त्रिपुरा राज्यों के विधान-मंडलों के संबंध में, यह खंड इस प्रकार प्रभावी होगा मानो इसमें आने वाले“पंद्रह वर्ष” शब्दों के स्थान पर “पच्चीस वर्ष” शब्द रख दिए गए हों :</a:t>
            </a:r>
          </a:p>
          <a:p>
            <a:pPr algn="l">
              <a:lnSpc>
                <a:spcPct val="120000"/>
              </a:lnSpc>
            </a:pPr>
            <a:r>
              <a:rPr lang="hi-IN" b="0" i="0" dirty="0">
                <a:solidFill>
                  <a:srgbClr val="000000"/>
                </a:solidFill>
                <a:effectLst/>
                <a:latin typeface="Open Sans" panose="020B0606030504020204" pitchFamily="34" charset="0"/>
              </a:rPr>
              <a:t>परंतु यह और कि अरूणाचल प्रदेश, गोवा और मिजोरम राज्यों के विधान-मंडलों के संबंध में यह खंड इस प्रकार प्रभावी होगा मानो इसमें आने वाले “ पंद्रह वर्ष ” शब्दों के स्थान पर “ चालीस वर्ष ” शब्द रख दिए गए हों ।</a:t>
            </a:r>
          </a:p>
          <a:p>
            <a:pPr>
              <a:lnSpc>
                <a:spcPct val="120000"/>
              </a:lnSpc>
            </a:pPr>
            <a:endParaRPr lang="en-IN" dirty="0"/>
          </a:p>
        </p:txBody>
      </p:sp>
    </p:spTree>
    <p:extLst>
      <p:ext uri="{BB962C8B-B14F-4D97-AF65-F5344CB8AC3E}">
        <p14:creationId xmlns:p14="http://schemas.microsoft.com/office/powerpoint/2010/main" val="1511627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965F-697C-DD58-4095-A1E4943561C3}"/>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अनुच्छेद 343. संघ की राजभाषा-</a:t>
            </a:r>
            <a:endParaRPr lang="en-IN" dirty="0"/>
          </a:p>
        </p:txBody>
      </p:sp>
      <p:sp>
        <p:nvSpPr>
          <p:cNvPr id="3" name="Content Placeholder 2">
            <a:extLst>
              <a:ext uri="{FF2B5EF4-FFF2-40B4-BE49-F238E27FC236}">
                <a16:creationId xmlns:a16="http://schemas.microsoft.com/office/drawing/2014/main" id="{0684F8A3-ABB9-2614-3395-8F8E5D2714B7}"/>
              </a:ext>
            </a:extLst>
          </p:cNvPr>
          <p:cNvSpPr>
            <a:spLocks noGrp="1"/>
          </p:cNvSpPr>
          <p:nvPr>
            <p:ph idx="1"/>
          </p:nvPr>
        </p:nvSpPr>
        <p:spPr/>
        <p:txBody>
          <a:bodyPr>
            <a:normAutofit fontScale="70000" lnSpcReduction="20000"/>
          </a:bodyPr>
          <a:lstStyle/>
          <a:p>
            <a:pPr algn="l">
              <a:lnSpc>
                <a:spcPct val="120000"/>
              </a:lnSpc>
              <a:buFont typeface="+mj-lt"/>
              <a:buAutoNum type="arabicPeriod"/>
            </a:pPr>
            <a:r>
              <a:rPr lang="hi-IN" b="0" i="0" dirty="0">
                <a:solidFill>
                  <a:srgbClr val="000000"/>
                </a:solidFill>
                <a:effectLst/>
                <a:latin typeface="Open Sans" panose="020B0606030504020204" pitchFamily="34" charset="0"/>
              </a:rPr>
              <a:t>संघ की राजभाषा हिंदी और लिपि देवनागरी होगी, संघ के शासकीय प्रयोजनों के लिए प्रयोग होने वाले अंकों का रूप भारतीय अंकों का अंतर्राष्ट्रीय रूप होगा।</a:t>
            </a:r>
          </a:p>
          <a:p>
            <a:pPr algn="l">
              <a:lnSpc>
                <a:spcPct val="120000"/>
              </a:lnSpc>
              <a:buFont typeface="+mj-lt"/>
              <a:buAutoNum type="arabicPeriod"/>
            </a:pPr>
            <a:r>
              <a:rPr lang="hi-IN" b="0" i="0" dirty="0">
                <a:solidFill>
                  <a:srgbClr val="000000"/>
                </a:solidFill>
                <a:effectLst/>
                <a:latin typeface="Open Sans" panose="020B0606030504020204" pitchFamily="34" charset="0"/>
              </a:rPr>
              <a:t>खंड (1) में किसी बात के होते हुए भी, इस संविधान के प्रारंभ से पंद्रह वर्ष की अवधि तक संघ के उन सभी शासकीय प्रयोजनों के लिए अंग्रेजी भाषा का प्रयोग किया जाता रहेगा जिनके लिए उसका ऐसे प्रारंभ से ठीक पहले प्रयोग किया जा रहा था :</a:t>
            </a:r>
            <a:br>
              <a:rPr lang="hi-IN" b="0" i="0" dirty="0">
                <a:solidFill>
                  <a:srgbClr val="000000"/>
                </a:solidFill>
                <a:effectLst/>
                <a:latin typeface="Open Sans" panose="020B0606030504020204" pitchFamily="34" charset="0"/>
              </a:rPr>
            </a:br>
            <a:br>
              <a:rPr lang="hi-IN" b="0" i="0" dirty="0">
                <a:solidFill>
                  <a:srgbClr val="000000"/>
                </a:solidFill>
                <a:effectLst/>
                <a:latin typeface="Open Sans" panose="020B0606030504020204" pitchFamily="34" charset="0"/>
              </a:rPr>
            </a:br>
            <a:r>
              <a:rPr lang="hi-IN" b="0" i="0" dirty="0">
                <a:solidFill>
                  <a:srgbClr val="000000"/>
                </a:solidFill>
                <a:effectLst/>
                <a:latin typeface="Open Sans" panose="020B0606030504020204" pitchFamily="34" charset="0"/>
              </a:rPr>
              <a:t>परन्तु राष्ट्रपति उक्त अवधि के दौरान, आदेश द्वारा, संघ के शासकीय प्रयोजनों में से किसी के लिए अंग्रेजी भाषा के अतिरिक्त हिंदी भाषा का और भारतीय अंकों के अंतर्राष्ट्रीय रूप के अतिरिक्त देवनागरी रूप का प्रयोग प्राधिकृत कर सकेगा।</a:t>
            </a:r>
          </a:p>
          <a:p>
            <a:pPr algn="l">
              <a:lnSpc>
                <a:spcPct val="120000"/>
              </a:lnSpc>
              <a:buFont typeface="+mj-lt"/>
              <a:buAutoNum type="arabicPeriod"/>
            </a:pPr>
            <a:r>
              <a:rPr lang="hi-IN" b="0" i="0" dirty="0">
                <a:solidFill>
                  <a:srgbClr val="000000"/>
                </a:solidFill>
                <a:effectLst/>
                <a:latin typeface="Open Sans" panose="020B0606030504020204" pitchFamily="34" charset="0"/>
              </a:rPr>
              <a:t>इस अनुच्छेद में किसी बात के होते हुए भी, संसद उक्त पन्द्रह वर्ष की अवधि के पश्चात, विधि द्वारा</a:t>
            </a:r>
          </a:p>
          <a:p>
            <a:pPr algn="l">
              <a:lnSpc>
                <a:spcPct val="120000"/>
              </a:lnSpc>
              <a:buFont typeface="+mj-lt"/>
              <a:buAutoNum type="alphaLcPeriod"/>
            </a:pPr>
            <a:r>
              <a:rPr lang="hi-IN" b="0" i="0" dirty="0">
                <a:solidFill>
                  <a:srgbClr val="000000"/>
                </a:solidFill>
                <a:effectLst/>
                <a:latin typeface="Open Sans" panose="020B0606030504020204" pitchFamily="34" charset="0"/>
              </a:rPr>
              <a:t>अंग्रेजी भाषा का, या</a:t>
            </a:r>
          </a:p>
          <a:p>
            <a:pPr algn="l">
              <a:lnSpc>
                <a:spcPct val="120000"/>
              </a:lnSpc>
              <a:buFont typeface="+mj-lt"/>
              <a:buAutoNum type="alphaLcPeriod"/>
            </a:pPr>
            <a:r>
              <a:rPr lang="hi-IN" b="0" i="0" dirty="0">
                <a:solidFill>
                  <a:srgbClr val="000000"/>
                </a:solidFill>
                <a:effectLst/>
                <a:latin typeface="Open Sans" panose="020B0606030504020204" pitchFamily="34" charset="0"/>
              </a:rPr>
              <a:t>अंकों के देवनागरी रूप का,</a:t>
            </a:r>
          </a:p>
          <a:p>
            <a:pPr algn="l">
              <a:lnSpc>
                <a:spcPct val="120000"/>
              </a:lnSpc>
            </a:pPr>
            <a:r>
              <a:rPr lang="hi-IN" b="0" i="0" dirty="0">
                <a:solidFill>
                  <a:srgbClr val="000000"/>
                </a:solidFill>
                <a:effectLst/>
                <a:latin typeface="Open Sans" panose="020B0606030504020204" pitchFamily="34" charset="0"/>
              </a:rPr>
              <a:t>ऐसे प्रयोजनों के लिए प्रयोग उपबंधित कर सकेगी जो ऐसी विधि में विनिर्दिष्ट किए जाएं।</a:t>
            </a:r>
          </a:p>
          <a:p>
            <a:pPr>
              <a:lnSpc>
                <a:spcPct val="120000"/>
              </a:lnSpc>
            </a:pPr>
            <a:endParaRPr lang="en-IN" dirty="0"/>
          </a:p>
        </p:txBody>
      </p:sp>
    </p:spTree>
    <p:extLst>
      <p:ext uri="{BB962C8B-B14F-4D97-AF65-F5344CB8AC3E}">
        <p14:creationId xmlns:p14="http://schemas.microsoft.com/office/powerpoint/2010/main" val="2340294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15FB-9FAB-D11F-94E4-2262968E532E}"/>
              </a:ext>
            </a:extLst>
          </p:cNvPr>
          <p:cNvSpPr>
            <a:spLocks noGrp="1"/>
          </p:cNvSpPr>
          <p:nvPr>
            <p:ph type="title"/>
          </p:nvPr>
        </p:nvSpPr>
        <p:spPr/>
        <p:txBody>
          <a:bodyPr/>
          <a:lstStyle/>
          <a:p>
            <a:r>
              <a:rPr lang="hi-IN" b="0" i="0" dirty="0">
                <a:solidFill>
                  <a:srgbClr val="000000"/>
                </a:solidFill>
                <a:effectLst/>
                <a:latin typeface="Open Sans" panose="020B0606030504020204" pitchFamily="34" charset="0"/>
              </a:rPr>
              <a:t>अनुच्छेद 344. राजभाषा के संबंध में आयोग और संसद की समिति-</a:t>
            </a:r>
            <a:endParaRPr lang="en-IN" dirty="0"/>
          </a:p>
        </p:txBody>
      </p:sp>
      <p:sp>
        <p:nvSpPr>
          <p:cNvPr id="3" name="Content Placeholder 2">
            <a:extLst>
              <a:ext uri="{FF2B5EF4-FFF2-40B4-BE49-F238E27FC236}">
                <a16:creationId xmlns:a16="http://schemas.microsoft.com/office/drawing/2014/main" id="{15D8F807-CF38-D059-A30F-C92616DCFE2E}"/>
              </a:ext>
            </a:extLst>
          </p:cNvPr>
          <p:cNvSpPr>
            <a:spLocks noGrp="1"/>
          </p:cNvSpPr>
          <p:nvPr>
            <p:ph idx="1"/>
          </p:nvPr>
        </p:nvSpPr>
        <p:spPr/>
        <p:txBody>
          <a:bodyPr>
            <a:normAutofit fontScale="47500" lnSpcReduction="20000"/>
          </a:bodyPr>
          <a:lstStyle/>
          <a:p>
            <a:pPr algn="l">
              <a:lnSpc>
                <a:spcPct val="120000"/>
              </a:lnSpc>
              <a:buFont typeface="+mj-lt"/>
              <a:buAutoNum type="arabicPeriod"/>
            </a:pPr>
            <a:r>
              <a:rPr lang="hi-IN" b="0" i="0" dirty="0">
                <a:solidFill>
                  <a:srgbClr val="000000"/>
                </a:solidFill>
                <a:effectLst/>
                <a:latin typeface="Open Sans" panose="020B0606030504020204" pitchFamily="34" charset="0"/>
              </a:rPr>
              <a:t>राष्ट्रपति, इस संविधान के प्रारंभ से पांच वर्ष की समाप्ति पर और तत्पश्चात ऐसे प्रारंभ से दस वर्ष की समाप्ति पर, आदेश द्वारा, एक आयोग गठित करेगा जो एक अध्यक्ष और आठवीं अनुसूची में विनिर्दिष्ट विभिन्न भाषाओं का प्रतिनिधित्व करने वाले ऐसे अन्य सदस्यों से मिलकर बनेगा जिनको राष्ट्रपति नियुक्त करे और आदेश में आयोग द्वारा अनुसरण की जाने वाली प्रक्रिया परिनिश्चित की जाएगी।</a:t>
            </a:r>
          </a:p>
          <a:p>
            <a:pPr algn="l">
              <a:lnSpc>
                <a:spcPct val="120000"/>
              </a:lnSpc>
              <a:buFont typeface="+mj-lt"/>
              <a:buAutoNum type="arabicPeriod"/>
            </a:pPr>
            <a:r>
              <a:rPr lang="hi-IN" b="0" i="0" dirty="0">
                <a:solidFill>
                  <a:srgbClr val="000000"/>
                </a:solidFill>
                <a:effectLst/>
                <a:latin typeface="Open Sans" panose="020B0606030504020204" pitchFamily="34" charset="0"/>
              </a:rPr>
              <a:t>आयोग का यह कर्तव्य होगा कि वह राष्ट्रपति को--</a:t>
            </a:r>
          </a:p>
          <a:p>
            <a:pPr marL="742950" lvl="1" indent="-285750" algn="l">
              <a:lnSpc>
                <a:spcPct val="120000"/>
              </a:lnSpc>
              <a:buFont typeface="+mj-lt"/>
              <a:buAutoNum type="alphaLcPeriod"/>
            </a:pPr>
            <a:r>
              <a:rPr lang="hi-IN" b="0" i="0" dirty="0">
                <a:solidFill>
                  <a:srgbClr val="000000"/>
                </a:solidFill>
                <a:effectLst/>
                <a:latin typeface="Open Sans" panose="020B0606030504020204" pitchFamily="34" charset="0"/>
              </a:rPr>
              <a:t>संघ के शासकीय प्रयोजनों के लिए हिंदी भाषा के अधिकाधिक प्रयोग,</a:t>
            </a:r>
          </a:p>
          <a:p>
            <a:pPr marL="742950" lvl="1" indent="-285750" algn="l">
              <a:lnSpc>
                <a:spcPct val="120000"/>
              </a:lnSpc>
              <a:buFont typeface="+mj-lt"/>
              <a:buAutoNum type="alphaLcPeriod"/>
            </a:pPr>
            <a:r>
              <a:rPr lang="hi-IN" b="0" i="0" dirty="0">
                <a:solidFill>
                  <a:srgbClr val="000000"/>
                </a:solidFill>
                <a:effectLst/>
                <a:latin typeface="Open Sans" panose="020B0606030504020204" pitchFamily="34" charset="0"/>
              </a:rPr>
              <a:t>संघ के सभी या किन्हीं शासकीय प्रयोजनों के लिए अंग्रेजी भाषा के प्रयोग पर निर्बंधनों,</a:t>
            </a:r>
          </a:p>
          <a:p>
            <a:pPr marL="742950" lvl="1" indent="-285750" algn="l">
              <a:lnSpc>
                <a:spcPct val="120000"/>
              </a:lnSpc>
              <a:buFont typeface="+mj-lt"/>
              <a:buAutoNum type="alphaLcPeriod"/>
            </a:pPr>
            <a:r>
              <a:rPr lang="hi-IN" b="0" i="0" dirty="0">
                <a:solidFill>
                  <a:srgbClr val="000000"/>
                </a:solidFill>
                <a:effectLst/>
                <a:latin typeface="Open Sans" panose="020B0606030504020204" pitchFamily="34" charset="0"/>
              </a:rPr>
              <a:t>अनुच्छेद 348 में उल्लिखित सभी या किन्हीं प्रयोजनों के लिए प्रयोग की जाने वाली भाषा,</a:t>
            </a:r>
          </a:p>
          <a:p>
            <a:pPr marL="742950" lvl="1" indent="-285750" algn="l">
              <a:lnSpc>
                <a:spcPct val="120000"/>
              </a:lnSpc>
              <a:buFont typeface="+mj-lt"/>
              <a:buAutoNum type="alphaLcPeriod"/>
            </a:pPr>
            <a:r>
              <a:rPr lang="hi-IN" b="0" i="0" dirty="0">
                <a:solidFill>
                  <a:srgbClr val="000000"/>
                </a:solidFill>
                <a:effectLst/>
                <a:latin typeface="Open Sans" panose="020B0606030504020204" pitchFamily="34" charset="0"/>
              </a:rPr>
              <a:t>संघ के किसी एक या अधिक विनिर्दिष्ट प्रयोजनों के लिए प्रयोग किए जाने वाले अंकों के रूप,</a:t>
            </a:r>
          </a:p>
          <a:p>
            <a:pPr marL="742950" lvl="1" indent="-285750" algn="l">
              <a:lnSpc>
                <a:spcPct val="120000"/>
              </a:lnSpc>
              <a:buFont typeface="+mj-lt"/>
              <a:buAutoNum type="alphaLcPeriod"/>
            </a:pPr>
            <a:r>
              <a:rPr lang="hi-IN" b="0" i="0" dirty="0">
                <a:solidFill>
                  <a:srgbClr val="000000"/>
                </a:solidFill>
                <a:effectLst/>
                <a:latin typeface="Open Sans" panose="020B0606030504020204" pitchFamily="34" charset="0"/>
              </a:rPr>
              <a:t>संघ की राजभाषा तथा संघ और किसी राज्य के बीच या एक राज्य और दूसरे राज्य के बीच पत्रादि की भाषा और उनके प्रयोग के संबंध में राष्ट्रपति द्वारा आयोग को निर्देशित किए गए किसी अन्य विषय, के बारे में सिफारिश करे।</a:t>
            </a:r>
          </a:p>
          <a:p>
            <a:pPr algn="l">
              <a:lnSpc>
                <a:spcPct val="120000"/>
              </a:lnSpc>
              <a:buFont typeface="+mj-lt"/>
              <a:buAutoNum type="arabicPeriod"/>
            </a:pPr>
            <a:r>
              <a:rPr lang="hi-IN" b="0" i="0" dirty="0">
                <a:solidFill>
                  <a:srgbClr val="000000"/>
                </a:solidFill>
                <a:effectLst/>
                <a:latin typeface="Open Sans" panose="020B0606030504020204" pitchFamily="34" charset="0"/>
              </a:rPr>
              <a:t>खंड (2) के अधीन अपनी सिफारिशें करने में, आयोग भारत की औद्योगिक, सांस्कृतिक और वैज्ञानिक उन्नति का और लोक सेवाओं के संबंध में अहिंदी भाषी क्षेत्रों के व्यक्तियों के न्यायसंगत दावों और हितों का सम्यक ध्यान रखेगा।</a:t>
            </a:r>
          </a:p>
          <a:p>
            <a:pPr algn="l">
              <a:lnSpc>
                <a:spcPct val="120000"/>
              </a:lnSpc>
              <a:buFont typeface="+mj-lt"/>
              <a:buAutoNum type="arabicPeriod"/>
            </a:pPr>
            <a:r>
              <a:rPr lang="hi-IN" b="0" i="0" dirty="0">
                <a:solidFill>
                  <a:srgbClr val="000000"/>
                </a:solidFill>
                <a:effectLst/>
                <a:latin typeface="Open Sans" panose="020B0606030504020204" pitchFamily="34" charset="0"/>
              </a:rPr>
              <a:t>एक समिति गठित की जाएगी जो तीस सदस्यों से मिलकर बनेगी जिनमें से बीस लोक सभा के सदस्य होंगे और दस राज्य सभा के सदस्य होंगे जो क्रमशः लोक सभा के सदस्यों और राज्य सभा के सदस्यों द्वारा आनुपातिक प्रतिनिधित्व पद्धति के अनुसार एकल संक्रमणीय मत द्वारा निर्वाचित होंगे।</a:t>
            </a:r>
          </a:p>
          <a:p>
            <a:pPr algn="l">
              <a:lnSpc>
                <a:spcPct val="120000"/>
              </a:lnSpc>
              <a:buFont typeface="+mj-lt"/>
              <a:buAutoNum type="arabicPeriod"/>
            </a:pPr>
            <a:r>
              <a:rPr lang="hi-IN" b="0" i="0" dirty="0">
                <a:solidFill>
                  <a:srgbClr val="000000"/>
                </a:solidFill>
                <a:effectLst/>
                <a:latin typeface="Open Sans" panose="020B0606030504020204" pitchFamily="34" charset="0"/>
              </a:rPr>
              <a:t>समिति का यह कर्तव्य होगा कि वह खंड (1)के अधीन गठित आयोग की सिफारिशों की परीक्षा करे और राष्ट्रपति को उन पर अपनी राय के बारे में प्रतिवेदन दे।</a:t>
            </a:r>
          </a:p>
          <a:p>
            <a:pPr algn="l">
              <a:lnSpc>
                <a:spcPct val="120000"/>
              </a:lnSpc>
              <a:buFont typeface="+mj-lt"/>
              <a:buAutoNum type="arabicPeriod"/>
            </a:pPr>
            <a:r>
              <a:rPr lang="hi-IN" b="0" i="0" dirty="0">
                <a:solidFill>
                  <a:srgbClr val="000000"/>
                </a:solidFill>
                <a:effectLst/>
                <a:latin typeface="Open Sans" panose="020B0606030504020204" pitchFamily="34" charset="0"/>
              </a:rPr>
              <a:t>अनुच्छेद 343 में किसी बात के होते हुए भी, राष्ट्रपति खंड (5) में निर्दिष्ट प्रतिवेदन पर विचार करने के पश्चात्‌ उस संपूर्ण प्रतिवेदन के या उसके किसी भाग के अनुसार निदेश दे सकेगा।</a:t>
            </a:r>
          </a:p>
        </p:txBody>
      </p:sp>
    </p:spTree>
    <p:extLst>
      <p:ext uri="{BB962C8B-B14F-4D97-AF65-F5344CB8AC3E}">
        <p14:creationId xmlns:p14="http://schemas.microsoft.com/office/powerpoint/2010/main" val="274747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0995-95D8-8274-7098-5FEB76E6BCBF}"/>
              </a:ext>
            </a:extLst>
          </p:cNvPr>
          <p:cNvSpPr>
            <a:spLocks noGrp="1"/>
          </p:cNvSpPr>
          <p:nvPr>
            <p:ph type="title"/>
          </p:nvPr>
        </p:nvSpPr>
        <p:spPr/>
        <p:txBody>
          <a:bodyPr/>
          <a:lstStyle/>
          <a:p>
            <a:r>
              <a:rPr lang="hi-IN" b="0" i="0" dirty="0">
                <a:solidFill>
                  <a:srgbClr val="000000"/>
                </a:solidFill>
                <a:effectLst/>
                <a:latin typeface="Open Sans" panose="020B0606030504020204" pitchFamily="34" charset="0"/>
              </a:rPr>
              <a:t>प्रादेशिक भाषाएं</a:t>
            </a:r>
            <a:endParaRPr lang="en-IN" dirty="0"/>
          </a:p>
        </p:txBody>
      </p:sp>
      <p:sp>
        <p:nvSpPr>
          <p:cNvPr id="3" name="Content Placeholder 2">
            <a:extLst>
              <a:ext uri="{FF2B5EF4-FFF2-40B4-BE49-F238E27FC236}">
                <a16:creationId xmlns:a16="http://schemas.microsoft.com/office/drawing/2014/main" id="{ECC300C0-F2FA-FF22-0AC5-A628ECAD100B}"/>
              </a:ext>
            </a:extLst>
          </p:cNvPr>
          <p:cNvSpPr>
            <a:spLocks noGrp="1"/>
          </p:cNvSpPr>
          <p:nvPr>
            <p:ph idx="1"/>
          </p:nvPr>
        </p:nvSpPr>
        <p:spPr/>
        <p:txBody>
          <a:bodyPr>
            <a:normAutofit fontScale="55000" lnSpcReduction="20000"/>
          </a:bodyPr>
          <a:lstStyle/>
          <a:p>
            <a:pPr algn="l">
              <a:lnSpc>
                <a:spcPct val="120000"/>
              </a:lnSpc>
            </a:pPr>
            <a:r>
              <a:rPr lang="hi-IN" b="0" i="0" dirty="0">
                <a:solidFill>
                  <a:srgbClr val="000000"/>
                </a:solidFill>
                <a:effectLst/>
                <a:latin typeface="Open Sans" panose="020B0606030504020204" pitchFamily="34" charset="0"/>
              </a:rPr>
              <a:t>अनुच्छेद 345. राज्य की राजभाषा या राजभाषाएं--</a:t>
            </a:r>
          </a:p>
          <a:p>
            <a:pPr algn="l">
              <a:lnSpc>
                <a:spcPct val="120000"/>
              </a:lnSpc>
            </a:pPr>
            <a:r>
              <a:rPr lang="hi-IN" b="0" i="0" dirty="0">
                <a:solidFill>
                  <a:srgbClr val="000000"/>
                </a:solidFill>
                <a:effectLst/>
                <a:latin typeface="Open Sans" panose="020B0606030504020204" pitchFamily="34" charset="0"/>
              </a:rPr>
              <a:t>अनुच्छेद 346 और अनुच्छेद 347 के उपबंधों के अधीन रहते हुए, किसी राज्य का विधान-मंडल, विधि द्वारा, उस राज्य में प्रयोग होने वाली भाषाओं में से किसी एक या अधिक भाषाओं को या हिंदी को उस राज्य के सभी या किन्हीं शासकीय प्रयोजनों के लिए प्रयोग की जाने वाली भाषा या भाषाओं के रूप में अंगीकार कर सकेगाः</a:t>
            </a:r>
          </a:p>
          <a:p>
            <a:pPr algn="l">
              <a:lnSpc>
                <a:spcPct val="120000"/>
              </a:lnSpc>
            </a:pPr>
            <a:r>
              <a:rPr lang="hi-IN" b="0" i="0" dirty="0">
                <a:solidFill>
                  <a:srgbClr val="000000"/>
                </a:solidFill>
                <a:effectLst/>
                <a:latin typeface="Open Sans" panose="020B0606030504020204" pitchFamily="34" charset="0"/>
              </a:rPr>
              <a:t>परंतु जब तक राज्य का विधान-मंडल, विधि द्वारा, अन्यथा उपबंध न करे तब तक राज्य के भीतर उन शासकीय प्रयोजनों के लिए अंग्रेजी भाषा का प्रयोग किया जाता रहेगा जिनके लिए उसका इस संविधान के प्रारंभ से ठीक पहले प्रयोग किया जा रहा था।</a:t>
            </a:r>
          </a:p>
          <a:p>
            <a:pPr algn="l">
              <a:lnSpc>
                <a:spcPct val="120000"/>
              </a:lnSpc>
            </a:pPr>
            <a:r>
              <a:rPr lang="hi-IN" b="0" i="0" dirty="0">
                <a:solidFill>
                  <a:srgbClr val="000000"/>
                </a:solidFill>
                <a:effectLst/>
                <a:latin typeface="Open Sans" panose="020B0606030504020204" pitchFamily="34" charset="0"/>
              </a:rPr>
              <a:t>अनुच्छेद 346. एक राज्य और दूसरे राज्य के बीच या किसी राज्य और संघ के बीच पत्रादि की राजभाषा--</a:t>
            </a:r>
          </a:p>
          <a:p>
            <a:pPr algn="l">
              <a:lnSpc>
                <a:spcPct val="120000"/>
              </a:lnSpc>
            </a:pPr>
            <a:r>
              <a:rPr lang="hi-IN" b="0" i="0" dirty="0">
                <a:solidFill>
                  <a:srgbClr val="000000"/>
                </a:solidFill>
                <a:effectLst/>
                <a:latin typeface="Open Sans" panose="020B0606030504020204" pitchFamily="34" charset="0"/>
              </a:rPr>
              <a:t>संघ में शासकीय प्रयोजनों के लिए प्रयोग किए जाने के लिए तत्समय प्राधिकृत भाषा, एक राज्य और दूसरे राज्य के बीच तथा किसी राज्य और संघ के बीच पत्रादि की राजभाषा होगी :</a:t>
            </a:r>
          </a:p>
          <a:p>
            <a:pPr algn="l">
              <a:lnSpc>
                <a:spcPct val="120000"/>
              </a:lnSpc>
            </a:pPr>
            <a:r>
              <a:rPr lang="hi-IN" b="0" i="0" dirty="0">
                <a:solidFill>
                  <a:srgbClr val="000000"/>
                </a:solidFill>
                <a:effectLst/>
                <a:latin typeface="Open Sans" panose="020B0606030504020204" pitchFamily="34" charset="0"/>
              </a:rPr>
              <a:t>परंतु यदि दो या अधिक राज्य यह करार करते हैं कि उन राज्यों के बीच पत्रादि की राजभाषा हिंदी भाषा होगी तो ऐसे पत्रादि के लिए उस भाषा का प्रयोग किया जा सकेगा।</a:t>
            </a:r>
          </a:p>
          <a:p>
            <a:pPr algn="l">
              <a:lnSpc>
                <a:spcPct val="120000"/>
              </a:lnSpc>
            </a:pPr>
            <a:r>
              <a:rPr lang="hi-IN" b="0" i="0" dirty="0">
                <a:solidFill>
                  <a:srgbClr val="000000"/>
                </a:solidFill>
                <a:effectLst/>
                <a:latin typeface="Open Sans" panose="020B0606030504020204" pitchFamily="34" charset="0"/>
              </a:rPr>
              <a:t>अनुच्छेद 347. किसी राज्य की जनसंख्या के किसी भाग द्वारा बोली जाने वाली भाषा के संबंध में विशेष उपबंध--</a:t>
            </a:r>
          </a:p>
          <a:p>
            <a:pPr algn="l">
              <a:lnSpc>
                <a:spcPct val="120000"/>
              </a:lnSpc>
            </a:pPr>
            <a:r>
              <a:rPr lang="hi-IN" b="0" i="0" dirty="0">
                <a:solidFill>
                  <a:srgbClr val="000000"/>
                </a:solidFill>
                <a:effectLst/>
                <a:latin typeface="Open Sans" panose="020B0606030504020204" pitchFamily="34" charset="0"/>
              </a:rPr>
              <a:t>यदि इस निमित्त मांग किए जाने पर राष्ट्रपति का यह समाधान हो जाता है कि किसी राज्य की जनसंख्या का पर्याप्त भाग यह चाहता है कि उसके द्वारा बोली जाने वाली भाषा को राज्य द्वारा मान्यता दी जाए तो वह निदेश दे सकेगा कि ऐसी भाषा को भी उस राज्य में सर्वत्र या उसके किसी भाग में ऐसे प्रयोजन के लिए, जो वह विनिर्दिष्ट करे, शासकीय मान्यता दी जाए।</a:t>
            </a:r>
          </a:p>
          <a:p>
            <a:pPr>
              <a:lnSpc>
                <a:spcPct val="120000"/>
              </a:lnSpc>
            </a:pPr>
            <a:endParaRPr lang="en-IN" dirty="0"/>
          </a:p>
        </p:txBody>
      </p:sp>
    </p:spTree>
    <p:extLst>
      <p:ext uri="{BB962C8B-B14F-4D97-AF65-F5344CB8AC3E}">
        <p14:creationId xmlns:p14="http://schemas.microsoft.com/office/powerpoint/2010/main" val="50462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B22A-C292-D17A-0ED4-51E89510922C}"/>
              </a:ext>
            </a:extLst>
          </p:cNvPr>
          <p:cNvSpPr>
            <a:spLocks noGrp="1"/>
          </p:cNvSpPr>
          <p:nvPr>
            <p:ph type="title"/>
          </p:nvPr>
        </p:nvSpPr>
        <p:spPr/>
        <p:txBody>
          <a:bodyPr/>
          <a:lstStyle/>
          <a:p>
            <a:r>
              <a:rPr lang="hi-IN" b="0" i="0" dirty="0">
                <a:solidFill>
                  <a:srgbClr val="000000"/>
                </a:solidFill>
                <a:effectLst/>
                <a:latin typeface="Open Sans" panose="020B0606030504020204" pitchFamily="34" charset="0"/>
              </a:rPr>
              <a:t>उच्चतम न्यायालय, उच्च न्यायालयों आदि की भाषा</a:t>
            </a:r>
            <a:endParaRPr lang="en-IN" dirty="0"/>
          </a:p>
        </p:txBody>
      </p:sp>
      <p:sp>
        <p:nvSpPr>
          <p:cNvPr id="3" name="Content Placeholder 2">
            <a:extLst>
              <a:ext uri="{FF2B5EF4-FFF2-40B4-BE49-F238E27FC236}">
                <a16:creationId xmlns:a16="http://schemas.microsoft.com/office/drawing/2014/main" id="{A8825EEC-4FDF-CD12-4769-4BF81FF1FC22}"/>
              </a:ext>
            </a:extLst>
          </p:cNvPr>
          <p:cNvSpPr>
            <a:spLocks noGrp="1"/>
          </p:cNvSpPr>
          <p:nvPr>
            <p:ph idx="1"/>
          </p:nvPr>
        </p:nvSpPr>
        <p:spPr/>
        <p:txBody>
          <a:bodyPr>
            <a:normAutofit fontScale="92500" lnSpcReduction="20000"/>
          </a:bodyPr>
          <a:lstStyle/>
          <a:p>
            <a:pPr algn="l">
              <a:lnSpc>
                <a:spcPct val="110000"/>
              </a:lnSpc>
            </a:pPr>
            <a:r>
              <a:rPr lang="hi-IN" sz="1400" b="0" i="0" dirty="0">
                <a:solidFill>
                  <a:srgbClr val="000000"/>
                </a:solidFill>
                <a:effectLst/>
                <a:latin typeface="Open Sans" panose="020B0606030504020204" pitchFamily="34" charset="0"/>
              </a:rPr>
              <a:t>अनुच्छेद 348. उच्चतम न्यायालय और उच्च न्यायालयों में और अधिनियमों, विधेयकों आदि के लिए प्रयोग की जाने वाली भाषा--</a:t>
            </a:r>
          </a:p>
          <a:p>
            <a:pPr algn="l">
              <a:lnSpc>
                <a:spcPct val="110000"/>
              </a:lnSpc>
              <a:buFont typeface="+mj-lt"/>
              <a:buAutoNum type="arabicPeriod"/>
            </a:pPr>
            <a:r>
              <a:rPr lang="hi-IN" sz="1400" b="0" i="0" dirty="0">
                <a:solidFill>
                  <a:srgbClr val="000000"/>
                </a:solidFill>
                <a:effectLst/>
                <a:latin typeface="Open Sans" panose="020B0606030504020204" pitchFamily="34" charset="0"/>
              </a:rPr>
              <a:t>इस भाग के पूर्वगामी उपबंधों में किसी बात के होते हुए भी, जब तक संसद् विधि द्वारा अन्यथा</a:t>
            </a:r>
            <a:br>
              <a:rPr lang="hi-IN" sz="1400" b="0" i="0" dirty="0">
                <a:solidFill>
                  <a:srgbClr val="000000"/>
                </a:solidFill>
                <a:effectLst/>
                <a:latin typeface="Open Sans" panose="020B0606030504020204" pitchFamily="34" charset="0"/>
              </a:rPr>
            </a:br>
            <a:r>
              <a:rPr lang="hi-IN" sz="1400" b="0" i="0" dirty="0">
                <a:solidFill>
                  <a:srgbClr val="000000"/>
                </a:solidFill>
                <a:effectLst/>
                <a:latin typeface="Open Sans" panose="020B0606030504020204" pitchFamily="34" charset="0"/>
              </a:rPr>
              <a:t>उपबंध न करे तब तक--</a:t>
            </a:r>
          </a:p>
          <a:p>
            <a:pPr marL="742950" lvl="1" indent="-285750" algn="l">
              <a:lnSpc>
                <a:spcPct val="110000"/>
              </a:lnSpc>
              <a:buFont typeface="+mj-lt"/>
              <a:buAutoNum type="alphaLcPeriod"/>
            </a:pPr>
            <a:r>
              <a:rPr lang="hi-IN" sz="1200" b="0" i="0" dirty="0">
                <a:solidFill>
                  <a:srgbClr val="000000"/>
                </a:solidFill>
                <a:effectLst/>
                <a:latin typeface="Open Sans" panose="020B0606030504020204" pitchFamily="34" charset="0"/>
              </a:rPr>
              <a:t>उच्चतम न्यायालय और प्रत्येक उच्च न्यायालय में सभी कार्यवाहियां अंग्रेजी भाषा में होंगी,</a:t>
            </a:r>
          </a:p>
          <a:p>
            <a:pPr marL="1143000" lvl="2" indent="-228600" algn="l">
              <a:lnSpc>
                <a:spcPct val="110000"/>
              </a:lnSpc>
              <a:buFont typeface="+mj-lt"/>
              <a:buAutoNum type="alphaLcPeriod"/>
            </a:pPr>
            <a:r>
              <a:rPr lang="hi-IN" sz="1000" b="0" i="0" dirty="0">
                <a:solidFill>
                  <a:srgbClr val="000000"/>
                </a:solidFill>
                <a:effectLst/>
                <a:latin typeface="Open Sans" panose="020B0606030504020204" pitchFamily="34" charset="0"/>
              </a:rPr>
              <a:t>संसद् के प्रत्येक सदन या किसी राज्य के विधान-मंडल के सदन या प्रत्येक सदन में पुरःस्थापित किए जाने वाले सभी विधेयकों या प्रस्तावित किए जाने वाले उनके संशोधनों के,</a:t>
            </a:r>
          </a:p>
          <a:p>
            <a:pPr marL="1143000" lvl="2" indent="-228600" algn="l">
              <a:lnSpc>
                <a:spcPct val="110000"/>
              </a:lnSpc>
              <a:buFont typeface="+mj-lt"/>
              <a:buAutoNum type="alphaLcPeriod"/>
            </a:pPr>
            <a:r>
              <a:rPr lang="hi-IN" sz="1000" b="0" i="0" dirty="0">
                <a:solidFill>
                  <a:srgbClr val="000000"/>
                </a:solidFill>
                <a:effectLst/>
                <a:latin typeface="Open Sans" panose="020B0606030504020204" pitchFamily="34" charset="0"/>
              </a:rPr>
              <a:t>संसद या किसी राज्य के विधान-मंडल द्वारा पारित सभी अधिनियमों के और राष्ट्रपति या किसी राज्य के राज्यपाल द्वारा प्रख्यापित सभी अध्यादेशों के ,और</a:t>
            </a:r>
          </a:p>
          <a:p>
            <a:pPr marL="1143000" lvl="2" indent="-228600" algn="l">
              <a:lnSpc>
                <a:spcPct val="110000"/>
              </a:lnSpc>
              <a:buFont typeface="+mj-lt"/>
              <a:buAutoNum type="alphaLcPeriod"/>
            </a:pPr>
            <a:r>
              <a:rPr lang="hi-IN" sz="1000" b="0" i="0" dirty="0">
                <a:solidFill>
                  <a:srgbClr val="000000"/>
                </a:solidFill>
                <a:effectLst/>
                <a:latin typeface="Open Sans" panose="020B0606030504020204" pitchFamily="34" charset="0"/>
              </a:rPr>
              <a:t>इस संविधान के अधीन अथवा संसद या किसी राज्य के विधान-मंडल द्वारा बनाई गई किसी विधि के अधीन निकाले गए या बनाए गए सभी आदेशों, नियमों, विनियमों और उपविधियों के, प्राधिकृत पाठ अंग्रेजी भाषा में होंगे।</a:t>
            </a:r>
          </a:p>
          <a:p>
            <a:pPr algn="l">
              <a:lnSpc>
                <a:spcPct val="110000"/>
              </a:lnSpc>
              <a:buFont typeface="+mj-lt"/>
              <a:buAutoNum type="arabicPeriod"/>
            </a:pPr>
            <a:r>
              <a:rPr lang="hi-IN" sz="1400" b="0" i="0" dirty="0">
                <a:solidFill>
                  <a:srgbClr val="000000"/>
                </a:solidFill>
                <a:effectLst/>
                <a:latin typeface="Open Sans" panose="020B0606030504020204" pitchFamily="34" charset="0"/>
              </a:rPr>
              <a:t>खंड(1) के उपखंड (क) में किसी बात के होते हुए भी, किसी राज्य का राज्यपाल राष्ट्रपति की पूर्व सहमति से उस उच्च न्यायालय की कार्यवाहियों में, जिसका मुख्य स्थान उस राज्य में है, हिन्दी भाषा का या उस राज्य के शासकीय प्रयोजनों के लिए प्रयोग होने वाली किसी अन्य भाषा का प्रयोग प्राधिकृत कर सकेगाः</a:t>
            </a:r>
            <a:br>
              <a:rPr lang="hi-IN" sz="1400" b="0" i="0" dirty="0">
                <a:solidFill>
                  <a:srgbClr val="000000"/>
                </a:solidFill>
                <a:effectLst/>
                <a:latin typeface="Open Sans" panose="020B0606030504020204" pitchFamily="34" charset="0"/>
              </a:rPr>
            </a:br>
            <a:br>
              <a:rPr lang="hi-IN" sz="1400" b="0" i="0" dirty="0">
                <a:solidFill>
                  <a:srgbClr val="000000"/>
                </a:solidFill>
                <a:effectLst/>
                <a:latin typeface="Open Sans" panose="020B0606030504020204" pitchFamily="34" charset="0"/>
              </a:rPr>
            </a:br>
            <a:r>
              <a:rPr lang="hi-IN" sz="1400" b="0" i="0" dirty="0">
                <a:solidFill>
                  <a:srgbClr val="000000"/>
                </a:solidFill>
                <a:effectLst/>
                <a:latin typeface="Open Sans" panose="020B0606030504020204" pitchFamily="34" charset="0"/>
              </a:rPr>
              <a:t>परंतु इस खंड की कोई बात ऐसे उच्च न्यायालय द्वारा दिए गए किसी निर्णय, डिक्री या आदेश को लागू नहीं होगी।</a:t>
            </a:r>
          </a:p>
          <a:p>
            <a:pPr algn="l">
              <a:lnSpc>
                <a:spcPct val="110000"/>
              </a:lnSpc>
              <a:buFont typeface="+mj-lt"/>
              <a:buAutoNum type="arabicPeriod"/>
            </a:pPr>
            <a:r>
              <a:rPr lang="hi-IN" sz="1400" b="0" i="0" dirty="0">
                <a:solidFill>
                  <a:srgbClr val="000000"/>
                </a:solidFill>
                <a:effectLst/>
                <a:latin typeface="Open Sans" panose="020B0606030504020204" pitchFamily="34" charset="0"/>
              </a:rPr>
              <a:t>खंड (1) के उपखंड (ख) में किसी बात के होते हुए भी, जहां किसी राज्य के विधान-मंडल ने,उस विधान-मंडल में पुरःस्थापित विधेयकों या उसके द्वारा पारित अधिनियमों में अथवा उस राज्य के राज्यपाल द्वारा प्रख्यापित अध्यादेशों में अथवा उस उपखंड के पैरा (</a:t>
            </a:r>
            <a:r>
              <a:rPr lang="en-IN" sz="1400" b="0" i="0" dirty="0">
                <a:solidFill>
                  <a:srgbClr val="000000"/>
                </a:solidFill>
                <a:effectLst/>
                <a:latin typeface="Open Sans" panose="020B0606030504020204" pitchFamily="34" charset="0"/>
              </a:rPr>
              <a:t>iv‌) </a:t>
            </a:r>
            <a:r>
              <a:rPr lang="hi-IN" sz="1400" b="0" i="0" dirty="0">
                <a:solidFill>
                  <a:srgbClr val="000000"/>
                </a:solidFill>
                <a:effectLst/>
                <a:latin typeface="Open Sans" panose="020B0606030504020204" pitchFamily="34" charset="0"/>
              </a:rPr>
              <a:t>में निर्दिष्ट किसी आदेश, नियम, विनियम या उपविधि में प्रयोग के लिए अंग्रेजी भाषा से भिन्न कोई भाषा विहित की है वहां उस राज्य के राजपत्र में उस राज्य के राज्यपाल के प्राधिकार से प्रकाशित अंग्रेजी भाषा में उसका अनुवाद इस अनुच्छेद के अधीन उसका अंग्रेजी भाषा में प्राधिकृत पाठ समझा जाएगा।</a:t>
            </a:r>
          </a:p>
          <a:p>
            <a:pPr marL="0" indent="0">
              <a:lnSpc>
                <a:spcPct val="110000"/>
              </a:lnSpc>
              <a:buNone/>
            </a:pPr>
            <a:endParaRPr lang="en-IN" sz="1400" dirty="0"/>
          </a:p>
        </p:txBody>
      </p:sp>
    </p:spTree>
    <p:extLst>
      <p:ext uri="{BB962C8B-B14F-4D97-AF65-F5344CB8AC3E}">
        <p14:creationId xmlns:p14="http://schemas.microsoft.com/office/powerpoint/2010/main" val="3308827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5A2FC6-525C-E65E-983B-3C50A604B7D1}"/>
              </a:ext>
            </a:extLst>
          </p:cNvPr>
          <p:cNvSpPr>
            <a:spLocks noGrp="1"/>
          </p:cNvSpPr>
          <p:nvPr>
            <p:ph idx="1"/>
          </p:nvPr>
        </p:nvSpPr>
        <p:spPr/>
        <p:txBody>
          <a:bodyPr>
            <a:noAutofit/>
          </a:bodyPr>
          <a:lstStyle/>
          <a:p>
            <a:pPr algn="l"/>
            <a:r>
              <a:rPr lang="hi-IN" sz="1400" b="0" i="0" dirty="0">
                <a:solidFill>
                  <a:srgbClr val="000000"/>
                </a:solidFill>
                <a:effectLst/>
                <a:latin typeface="Open Sans" panose="020B0606030504020204" pitchFamily="34" charset="0"/>
              </a:rPr>
              <a:t>अनुच्छेद 349. भाषा से संबंधित कुछ विधियां अधिनियमित करने के लिए विशेष प्रक्रिया--</a:t>
            </a:r>
          </a:p>
          <a:p>
            <a:pPr algn="l"/>
            <a:r>
              <a:rPr lang="hi-IN" sz="1400" b="0" i="0" dirty="0">
                <a:solidFill>
                  <a:srgbClr val="000000"/>
                </a:solidFill>
                <a:effectLst/>
                <a:latin typeface="Open Sans" panose="020B0606030504020204" pitchFamily="34" charset="0"/>
              </a:rPr>
              <a:t>इस संविधान के प्रारंभ से पंद्रह वर्ष की अवधि के दौरान, अनुच्छेद 348 के खंड (1) में उल्लिखित किसी प्रयोजन के लिए प्रयोग की जाने वाली भाषा के लिए उपबंध करने वाला कोई विधेयक या संशोधन संसद के किसी सदन में राष्ट्रपति की पूर्व मंजूरी के बिना पुरःस्थापित या प्रस्तावित नहीं किया जाएगा और राष्ट्रपति किसी ऐसे विधेयक को पुरःस्थापित या किसी ऐसे संशोधन को प्रस्तावित किए जाने की मंजूरी अनुच्छेद 344 के खंड (1) के अधीन गठित आयोग की सिफारिशों पर और उस अनुच्छेद के खंड (4) के अधीन गठित समिति के प्रतिवेदन पर विचार करने के पश्चात्‌ ही देगा, अन्यथा नहीं।</a:t>
            </a:r>
          </a:p>
          <a:p>
            <a:pPr algn="l"/>
            <a:r>
              <a:rPr lang="hi-IN" sz="1400" b="0" i="0" dirty="0">
                <a:solidFill>
                  <a:srgbClr val="000000"/>
                </a:solidFill>
                <a:effectLst/>
                <a:latin typeface="Open Sans" panose="020B0606030504020204" pitchFamily="34" charset="0"/>
              </a:rPr>
              <a:t>अध्याय 4-- विशेष निदेश</a:t>
            </a:r>
          </a:p>
          <a:p>
            <a:pPr algn="l"/>
            <a:r>
              <a:rPr lang="hi-IN" sz="1400" b="0" i="0" dirty="0">
                <a:solidFill>
                  <a:srgbClr val="000000"/>
                </a:solidFill>
                <a:effectLst/>
                <a:latin typeface="Open Sans" panose="020B0606030504020204" pitchFamily="34" charset="0"/>
              </a:rPr>
              <a:t>अनुच्छेद 350. व्यथा के निवारण के लिए अभ्यावेदन में प्रयोग की जाने वाली भाषा--</a:t>
            </a:r>
          </a:p>
          <a:p>
            <a:pPr algn="l"/>
            <a:r>
              <a:rPr lang="hi-IN" sz="1400" b="0" i="0" dirty="0">
                <a:solidFill>
                  <a:srgbClr val="000000"/>
                </a:solidFill>
                <a:effectLst/>
                <a:latin typeface="Open Sans" panose="020B0606030504020204" pitchFamily="34" charset="0"/>
              </a:rPr>
              <a:t>प्रत्येक व्यक्ति किसी व्यथा के निवारण के लिए संघ या राज्य के किसी अधिकारी या प्राधिकारी को, यथास्थिति, संघ में या राज्य में प्रयोग होने वाली किसी भाषा में अभ्यावेदन देने का हकदार होगा।</a:t>
            </a:r>
          </a:p>
          <a:p>
            <a:pPr algn="l"/>
            <a:r>
              <a:rPr lang="hi-IN" sz="1400" b="0" i="0" dirty="0">
                <a:solidFill>
                  <a:srgbClr val="000000"/>
                </a:solidFill>
                <a:effectLst/>
                <a:latin typeface="Open Sans" panose="020B0606030504020204" pitchFamily="34" charset="0"/>
              </a:rPr>
              <a:t>अनुच्छेद 350 क. प्राथमिक स्तर पर मातृभाषा में शिक्षा की सुविधाएं--</a:t>
            </a:r>
          </a:p>
          <a:p>
            <a:pPr algn="l"/>
            <a:r>
              <a:rPr lang="hi-IN" sz="1400" b="0" i="0" dirty="0">
                <a:solidFill>
                  <a:srgbClr val="000000"/>
                </a:solidFill>
                <a:effectLst/>
                <a:latin typeface="Open Sans" panose="020B0606030504020204" pitchFamily="34" charset="0"/>
              </a:rPr>
              <a:t>प्रत्येक राज्य और राज्य के भीतर प्रत्येक स्थानीय प्राधिकारी भाषाई अल्पसंख्यक-वर्गों के बालकों को शिक्षा के प्राथमिक स्तर पर मातृभाषा में शिक्षा की पर्याप्त सुविधाओं की व्यवस्था करने का प्रयास करेगा और राष्ट्रपति किसी राज्य को ऐसे निदेश दे सकेगा जो वह ऐसी सुविधाओं का उपबंध सुनिश्चित कराने के लिए आवश्यक या उचित समझता है।</a:t>
            </a:r>
          </a:p>
        </p:txBody>
      </p:sp>
    </p:spTree>
    <p:extLst>
      <p:ext uri="{BB962C8B-B14F-4D97-AF65-F5344CB8AC3E}">
        <p14:creationId xmlns:p14="http://schemas.microsoft.com/office/powerpoint/2010/main" val="2508561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46907-E5F6-67F0-1130-5D06600AE7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95E858A-16AE-28A3-C11D-918B694EE32D}"/>
              </a:ext>
            </a:extLst>
          </p:cNvPr>
          <p:cNvSpPr>
            <a:spLocks noGrp="1"/>
          </p:cNvSpPr>
          <p:nvPr>
            <p:ph idx="1"/>
          </p:nvPr>
        </p:nvSpPr>
        <p:spPr/>
        <p:txBody>
          <a:bodyPr>
            <a:normAutofit fontScale="77500" lnSpcReduction="20000"/>
          </a:bodyPr>
          <a:lstStyle/>
          <a:p>
            <a:pPr algn="l">
              <a:lnSpc>
                <a:spcPct val="120000"/>
              </a:lnSpc>
            </a:pPr>
            <a:r>
              <a:rPr lang="hi-IN" sz="2000" b="0" i="0" dirty="0">
                <a:solidFill>
                  <a:srgbClr val="000000"/>
                </a:solidFill>
                <a:effectLst/>
                <a:latin typeface="Open Sans" panose="020B0606030504020204" pitchFamily="34" charset="0"/>
              </a:rPr>
              <a:t>अनुच्छेद 350 ख. भाषाई अल्पसंख्यक-वर्गों के लिए विशेष अधिकारी--</a:t>
            </a:r>
          </a:p>
          <a:p>
            <a:pPr algn="l">
              <a:lnSpc>
                <a:spcPct val="120000"/>
              </a:lnSpc>
              <a:buFont typeface="+mj-lt"/>
              <a:buAutoNum type="arabicPeriod"/>
            </a:pPr>
            <a:r>
              <a:rPr lang="hi-IN" sz="2000" b="0" i="0" dirty="0">
                <a:solidFill>
                  <a:srgbClr val="000000"/>
                </a:solidFill>
                <a:effectLst/>
                <a:latin typeface="Open Sans" panose="020B0606030504020204" pitchFamily="34" charset="0"/>
              </a:rPr>
              <a:t>भाषाई अल्पसंख्यक-वर्गों के लिए एक विशेष अधिकारी होगा जिसे राष्ट्रपति नियुक्त करेगा।</a:t>
            </a:r>
          </a:p>
          <a:p>
            <a:pPr algn="l">
              <a:lnSpc>
                <a:spcPct val="120000"/>
              </a:lnSpc>
              <a:buFont typeface="+mj-lt"/>
              <a:buAutoNum type="arabicPeriod"/>
            </a:pPr>
            <a:r>
              <a:rPr lang="hi-IN" sz="2000" b="0" i="0" dirty="0">
                <a:solidFill>
                  <a:srgbClr val="000000"/>
                </a:solidFill>
                <a:effectLst/>
                <a:latin typeface="Open Sans" panose="020B0606030504020204" pitchFamily="34" charset="0"/>
              </a:rPr>
              <a:t>विशेष अधिकारी का यह कर्तव्य होगा कि वह इस संविधान के अधीन भाषाई अल्पसंख्यक-वर्गों के लिए उपबंधित रक्षोपायों से संबंधित सभी विषयों का अन्वेषण करे और उन विषयों के संबंध में ऐसे अंतरालों पर जो राष्ट्रपति निर्दिष्ट करे,</a:t>
            </a:r>
            <a:br>
              <a:rPr lang="hi-IN" sz="2000" b="0" i="0" dirty="0">
                <a:solidFill>
                  <a:srgbClr val="000000"/>
                </a:solidFill>
                <a:effectLst/>
                <a:latin typeface="Open Sans" panose="020B0606030504020204" pitchFamily="34" charset="0"/>
              </a:rPr>
            </a:br>
            <a:r>
              <a:rPr lang="hi-IN" sz="2000" b="0" i="0" dirty="0">
                <a:solidFill>
                  <a:srgbClr val="000000"/>
                </a:solidFill>
                <a:effectLst/>
                <a:latin typeface="Open Sans" panose="020B0606030504020204" pitchFamily="34" charset="0"/>
              </a:rPr>
              <a:t>राष्ट्रपति को प्रतिवेदन दे और राष्ट्रपति ऐसे सभी प्रतिवेदनों को संसद् के प्रत्येक सदन के समक्ष रखवाएगा और संबंधित राज्यों की सरकारों को भिजवाएगा।</a:t>
            </a:r>
          </a:p>
          <a:p>
            <a:pPr algn="l">
              <a:lnSpc>
                <a:spcPct val="120000"/>
              </a:lnSpc>
            </a:pPr>
            <a:r>
              <a:rPr lang="hi-IN" sz="2000" b="0" i="0" dirty="0">
                <a:solidFill>
                  <a:srgbClr val="000000"/>
                </a:solidFill>
                <a:effectLst/>
                <a:latin typeface="Open Sans" panose="020B0606030504020204" pitchFamily="34" charset="0"/>
              </a:rPr>
              <a:t>अनुच्छेद 351. हिंदी भाषा के विकास के लिए निदेश--</a:t>
            </a:r>
          </a:p>
          <a:p>
            <a:pPr algn="l">
              <a:lnSpc>
                <a:spcPct val="120000"/>
              </a:lnSpc>
            </a:pPr>
            <a:r>
              <a:rPr lang="hi-IN" sz="2000" b="0" i="0" dirty="0">
                <a:solidFill>
                  <a:srgbClr val="000000"/>
                </a:solidFill>
                <a:effectLst/>
                <a:latin typeface="Open Sans" panose="020B0606030504020204" pitchFamily="34" charset="0"/>
              </a:rPr>
              <a:t>संघ का यह कर्तव्य होगा कि वह हिंदी भाषा का प्रसार बढ़ाए, उसका विकास करे जिससे वह भारत की सामासिक संस्कृति के सभी तत्वों की अभिव्यक्ति का माध्यम बन सके और उसकी प्रकृति में हस्तक्षेप किए बिना हिंदुस्थानी में और आठवीं अनुसूची में विनिर्दिष्ट भारत की अन्य भाषाओं में प्रयुक्त रूप, शैली और पदों को आत्मसात करते हुए और जहां आवश्यक या वांछनीय हो वहां उसके शब्द-भंडार के लिए मुख्यतः संस्कृत से और गौणतः अन्य भाषाओं से शब्द ग्रहण करते हुए उसकी समृद्धि सुनिश्चित करे।</a:t>
            </a:r>
          </a:p>
          <a:p>
            <a:pPr>
              <a:lnSpc>
                <a:spcPct val="120000"/>
              </a:lnSpc>
            </a:pPr>
            <a:endParaRPr lang="en-IN" dirty="0"/>
          </a:p>
        </p:txBody>
      </p:sp>
    </p:spTree>
    <p:extLst>
      <p:ext uri="{BB962C8B-B14F-4D97-AF65-F5344CB8AC3E}">
        <p14:creationId xmlns:p14="http://schemas.microsoft.com/office/powerpoint/2010/main" val="10230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52013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31</TotalTime>
  <Words>2268</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Kokila</vt:lpstr>
      <vt:lpstr>Open Sans</vt:lpstr>
      <vt:lpstr>Retrospect</vt:lpstr>
      <vt:lpstr> राजभाषा के संवैधानिक प्रावधान</vt:lpstr>
      <vt:lpstr>प्रस्तावना</vt:lpstr>
      <vt:lpstr>संघ की भाषा</vt:lpstr>
      <vt:lpstr>अनुच्छेद 210: विधान-मंडल में प्रयोग की जाने वाली भाषा -</vt:lpstr>
      <vt:lpstr>अनुच्छेद 343. संघ की राजभाषा-</vt:lpstr>
      <vt:lpstr>अनुच्छेद 344. राजभाषा के संबंध में आयोग और संसद की समिति-</vt:lpstr>
      <vt:lpstr>प्रादेशिक भाषाएं</vt:lpstr>
      <vt:lpstr>उच्चतम न्यायालय, उच्च न्यायालयों आदि की भाषा</vt:lpstr>
      <vt:lpstr>PowerPoint Presentation</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16</cp:revision>
  <dcterms:created xsi:type="dcterms:W3CDTF">2022-07-17T02:25:21Z</dcterms:created>
  <dcterms:modified xsi:type="dcterms:W3CDTF">2022-07-19T04:43:32Z</dcterms:modified>
</cp:coreProperties>
</file>